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4" r:id="rId3"/>
    <p:sldId id="275" r:id="rId4"/>
    <p:sldId id="270" r:id="rId5"/>
    <p:sldId id="272" r:id="rId6"/>
    <p:sldId id="268" r:id="rId7"/>
    <p:sldId id="276" r:id="rId8"/>
    <p:sldId id="277" r:id="rId9"/>
    <p:sldId id="278" r:id="rId10"/>
    <p:sldId id="279" r:id="rId11"/>
    <p:sldId id="28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61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9D19-5B19-465F-B2B2-CFF0BD5D1B9A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0FB89-BED9-4CAB-9245-1E3EF585D4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9D19-5B19-465F-B2B2-CFF0BD5D1B9A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0FB89-BED9-4CAB-9245-1E3EF585D4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9D19-5B19-465F-B2B2-CFF0BD5D1B9A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0FB89-BED9-4CAB-9245-1E3EF585D4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9D19-5B19-465F-B2B2-CFF0BD5D1B9A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0FB89-BED9-4CAB-9245-1E3EF585D4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9D19-5B19-465F-B2B2-CFF0BD5D1B9A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0FB89-BED9-4CAB-9245-1E3EF585D4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9D19-5B19-465F-B2B2-CFF0BD5D1B9A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0FB89-BED9-4CAB-9245-1E3EF585D4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9D19-5B19-465F-B2B2-CFF0BD5D1B9A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0FB89-BED9-4CAB-9245-1E3EF585D4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9D19-5B19-465F-B2B2-CFF0BD5D1B9A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0FB89-BED9-4CAB-9245-1E3EF585D4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9D19-5B19-465F-B2B2-CFF0BD5D1B9A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0FB89-BED9-4CAB-9245-1E3EF585D4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9D19-5B19-465F-B2B2-CFF0BD5D1B9A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0FB89-BED9-4CAB-9245-1E3EF585D4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9D19-5B19-465F-B2B2-CFF0BD5D1B9A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0FB89-BED9-4CAB-9245-1E3EF585D4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99D19-5B19-465F-B2B2-CFF0BD5D1B9A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0FB89-BED9-4CAB-9245-1E3EF585D4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998" y="0"/>
            <a:ext cx="918699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0" y="1628800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Мастер-класс </a:t>
            </a:r>
          </a:p>
          <a:p>
            <a:pPr algn="ctr"/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«Тренинг по введению в реальность </a:t>
            </a:r>
            <a:r>
              <a:rPr lang="ru-RU" sz="4000" dirty="0" err="1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коммуникативно-деятельностных</a:t>
            </a: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проб»</a:t>
            </a:r>
            <a:endParaRPr lang="ru-RU" sz="4000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404664"/>
            <a:ext cx="916869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Региональная научно-практическая конференция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«Достижение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метапредметных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и  новых предметных умений ФГОС в основной школе: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из опыта работы краевых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апробационных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площадок»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99992" y="4581128"/>
            <a:ext cx="4368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Авторский коллектив педагогов</a:t>
            </a:r>
          </a:p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МБОУ «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Карагайская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СОШ № 2»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07904" y="6021288"/>
            <a:ext cx="15888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г.Пермь, 2018</a:t>
            </a:r>
            <a:endParaRPr lang="ru-RU" sz="1400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699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0" y="54868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Вертушка «Участие в </a:t>
            </a:r>
            <a:r>
              <a:rPr lang="ru-RU" sz="3200" dirty="0" err="1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микропробах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»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(по 10 минут – каждая)</a:t>
            </a:r>
            <a:endParaRPr lang="ru-RU" sz="3200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83568" y="2996952"/>
          <a:ext cx="7992887" cy="3016634"/>
        </p:xfrm>
        <a:graphic>
          <a:graphicData uri="http://schemas.openxmlformats.org/drawingml/2006/table">
            <a:tbl>
              <a:tblPr/>
              <a:tblGrid>
                <a:gridCol w="3839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79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56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 marL="2012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083810" algn="l"/>
                        </a:tabLst>
                      </a:pPr>
                      <a:r>
                        <a:rPr lang="ru-RU" sz="1800" b="1" dirty="0" err="1">
                          <a:latin typeface="Arial Black" pitchFamily="34" charset="0"/>
                          <a:ea typeface="Calibri"/>
                          <a:cs typeface="Times New Roman"/>
                        </a:rPr>
                        <a:t>Микропроба</a:t>
                      </a:r>
                      <a:endParaRPr lang="ru-RU" sz="18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083810" algn="l"/>
                        </a:tabLst>
                      </a:pPr>
                      <a:r>
                        <a:rPr lang="ru-RU" sz="1800" b="1" dirty="0">
                          <a:latin typeface="Arial Black" pitchFamily="34" charset="0"/>
                          <a:ea typeface="Calibri"/>
                          <a:cs typeface="Times New Roman"/>
                        </a:rPr>
                        <a:t>Максимальное кол-во баллов</a:t>
                      </a:r>
                      <a:endParaRPr lang="ru-RU" sz="18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083810" algn="l"/>
                        </a:tabLst>
                      </a:pPr>
                      <a:r>
                        <a:rPr lang="ru-RU" sz="1800" b="1" dirty="0">
                          <a:latin typeface="Arial Black" pitchFamily="34" charset="0"/>
                          <a:ea typeface="Calibri"/>
                          <a:cs typeface="Times New Roman"/>
                        </a:rPr>
                        <a:t>Кол-во набранных баллов</a:t>
                      </a:r>
                      <a:endParaRPr lang="ru-RU" sz="18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969895" algn="ctr"/>
                          <a:tab pos="5083810" algn="l"/>
                        </a:tabLst>
                      </a:pPr>
                      <a:r>
                        <a:rPr lang="ru-RU" sz="1800" b="1" dirty="0" smtClean="0">
                          <a:latin typeface="Arial Black" pitchFamily="34" charset="0"/>
                          <a:ea typeface="Calibri"/>
                          <a:cs typeface="Times New Roman"/>
                        </a:rPr>
                        <a:t>1.Оказание </a:t>
                      </a:r>
                      <a:r>
                        <a:rPr lang="ru-RU" sz="1800" b="1" dirty="0">
                          <a:latin typeface="Arial Black" pitchFamily="34" charset="0"/>
                          <a:ea typeface="Calibri"/>
                          <a:cs typeface="Times New Roman"/>
                        </a:rPr>
                        <a:t>услуги</a:t>
                      </a:r>
                      <a:endParaRPr lang="ru-RU" sz="18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083810" algn="l"/>
                        </a:tabLst>
                      </a:pPr>
                      <a:endParaRPr lang="ru-RU" sz="180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083810" algn="l"/>
                        </a:tabLst>
                      </a:pPr>
                      <a:endParaRPr lang="ru-RU" sz="18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969895" algn="ctr"/>
                          <a:tab pos="5083810" algn="l"/>
                        </a:tabLst>
                      </a:pPr>
                      <a:r>
                        <a:rPr lang="ru-RU" sz="1800" b="1" dirty="0" smtClean="0">
                          <a:latin typeface="Arial Black" pitchFamily="34" charset="0"/>
                          <a:ea typeface="Calibri"/>
                          <a:cs typeface="Times New Roman"/>
                        </a:rPr>
                        <a:t>2.Мотивация</a:t>
                      </a:r>
                      <a:endParaRPr lang="ru-RU" sz="18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083810" algn="l"/>
                        </a:tabLst>
                      </a:pPr>
                      <a:endParaRPr lang="ru-RU" sz="180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083810" algn="l"/>
                        </a:tabLst>
                      </a:pPr>
                      <a:endParaRPr lang="ru-RU" sz="18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969895" algn="ctr"/>
                          <a:tab pos="5083810" algn="l"/>
                        </a:tabLst>
                      </a:pPr>
                      <a:r>
                        <a:rPr lang="ru-RU" sz="1800" b="1" dirty="0" smtClean="0">
                          <a:latin typeface="Arial Black" pitchFamily="34" charset="0"/>
                          <a:ea typeface="Calibri"/>
                          <a:cs typeface="Times New Roman"/>
                        </a:rPr>
                        <a:t>3.Диагностика</a:t>
                      </a:r>
                      <a:endParaRPr lang="ru-RU" sz="18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083810" algn="l"/>
                        </a:tabLst>
                      </a:pPr>
                      <a:endParaRPr lang="ru-RU" sz="180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083810" algn="l"/>
                        </a:tabLst>
                      </a:pPr>
                      <a:endParaRPr lang="ru-RU" sz="18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969895" algn="ctr"/>
                          <a:tab pos="5083810" algn="l"/>
                        </a:tabLst>
                      </a:pPr>
                      <a:r>
                        <a:rPr lang="ru-RU" sz="1800" b="1" dirty="0" smtClean="0">
                          <a:latin typeface="Arial Black" pitchFamily="34" charset="0"/>
                          <a:ea typeface="Calibri"/>
                          <a:cs typeface="Times New Roman"/>
                        </a:rPr>
                        <a:t>4.Создание </a:t>
                      </a:r>
                      <a:r>
                        <a:rPr lang="ru-RU" sz="1800" b="1" dirty="0">
                          <a:latin typeface="Arial Black" pitchFamily="34" charset="0"/>
                          <a:ea typeface="Calibri"/>
                          <a:cs typeface="Times New Roman"/>
                        </a:rPr>
                        <a:t>образа</a:t>
                      </a:r>
                      <a:endParaRPr lang="ru-RU" sz="18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083810" algn="l"/>
                        </a:tabLst>
                      </a:pPr>
                      <a:endParaRPr lang="ru-RU" sz="180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083810" algn="l"/>
                        </a:tabLst>
                      </a:pPr>
                      <a:endParaRPr lang="ru-RU" sz="18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04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969895" algn="ctr"/>
                          <a:tab pos="5083810" algn="l"/>
                        </a:tabLst>
                      </a:pPr>
                      <a:r>
                        <a:rPr lang="ru-RU" sz="1800" b="1" dirty="0" smtClean="0">
                          <a:latin typeface="Arial Black" pitchFamily="34" charset="0"/>
                          <a:ea typeface="Calibri"/>
                          <a:cs typeface="Times New Roman"/>
                        </a:rPr>
                        <a:t>5.Генерация </a:t>
                      </a:r>
                      <a:r>
                        <a:rPr lang="ru-RU" sz="1800" b="1" dirty="0">
                          <a:latin typeface="Arial Black" pitchFamily="34" charset="0"/>
                          <a:ea typeface="Calibri"/>
                          <a:cs typeface="Times New Roman"/>
                        </a:rPr>
                        <a:t>продукта</a:t>
                      </a:r>
                      <a:endParaRPr lang="ru-RU" sz="18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083810" algn="l"/>
                        </a:tabLst>
                      </a:pPr>
                      <a:endParaRPr lang="ru-RU" sz="18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083810" algn="l"/>
                        </a:tabLst>
                      </a:pPr>
                      <a:endParaRPr lang="ru-RU" sz="18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1412776"/>
            <a:ext cx="9177512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ТЗ 5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Принять участие в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коммуникативно-деятельностных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микропробах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,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решая 5 коммуникативных задач. Каждый член группы не менее 1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раза должен принять активное участие в пробе (быть оценен)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699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395536" y="1556792"/>
            <a:ext cx="8496944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ТЗ 6</a:t>
            </a:r>
          </a:p>
          <a:p>
            <a:endParaRPr lang="ru-RU" sz="3200" b="1" dirty="0" smtClean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latin typeface="Arial Black" pitchFamily="34" charset="0"/>
              </a:rPr>
              <a:t> выбрать коммуникативную задачу для дальнейшей работы</a:t>
            </a:r>
          </a:p>
          <a:p>
            <a:pPr>
              <a:buFont typeface="Wingdings" pitchFamily="2" charset="2"/>
              <a:buChar char="Ø"/>
            </a:pPr>
            <a:endParaRPr lang="ru-RU" b="1" dirty="0" smtClean="0"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latin typeface="Arial Black" pitchFamily="34" charset="0"/>
              </a:rPr>
              <a:t>высказать мнение и впечатление о прошедшем событии 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699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1994357"/>
            <a:ext cx="91440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Цель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программы –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введение в реальность   </a:t>
            </a:r>
          </a:p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latin typeface="Arial Black" pitchFamily="34" charset="0"/>
                <a:ea typeface="Calibri" pitchFamily="34" charset="0"/>
                <a:cs typeface="Times New Roman" pitchFamily="18" charset="0"/>
              </a:rPr>
              <a:t>                                                   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коммуникативных задач</a:t>
            </a:r>
          </a:p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 Задачи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: 1.Познакомить с видами коммуникативных задач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               2.Формировать умение определять виды    коммуникативных задач, решаемых в разных профессиях и разных жизненных ситуациях 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               3.Способствовать выбору коммуникативной задачи для дальнейшего образовательного маршрута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76672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Программа вводного </a:t>
            </a:r>
            <a:r>
              <a:rPr lang="ru-RU" sz="3200" dirty="0" err="1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тьюториала</a:t>
            </a:r>
            <a:endParaRPr lang="ru-RU" sz="3200" dirty="0" smtClean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algn="ctr"/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«Коммуникативные начала»</a:t>
            </a:r>
            <a:endParaRPr lang="ru-RU" sz="3200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699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0" y="764704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Образовательная практика «Определи профессию»</a:t>
            </a:r>
            <a:endParaRPr lang="ru-RU" sz="3200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3717032"/>
            <a:ext cx="9358652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endParaRPr lang="ru-RU" dirty="0" smtClean="0">
              <a:latin typeface="Arial Black" pitchFamily="34" charset="0"/>
            </a:endParaRPr>
          </a:p>
          <a:p>
            <a:pPr algn="ctr"/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ТЗ для </a:t>
            </a:r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тьютора</a:t>
            </a:r>
            <a:endParaRPr lang="ru-RU" sz="3200" b="1" dirty="0" smtClean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algn="ctr"/>
            <a:endParaRPr lang="ru-RU" sz="2400" b="1" dirty="0" smtClean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Arial Black" pitchFamily="34" charset="0"/>
              </a:rPr>
              <a:t>В каждом секторе </a:t>
            </a:r>
            <a:r>
              <a:rPr lang="ru-RU" dirty="0" err="1" smtClean="0">
                <a:latin typeface="Arial Black" pitchFamily="34" charset="0"/>
              </a:rPr>
              <a:t>тьютор</a:t>
            </a:r>
            <a:r>
              <a:rPr lang="ru-RU" dirty="0" smtClean="0">
                <a:latin typeface="Arial Black" pitchFamily="34" charset="0"/>
              </a:rPr>
              <a:t> наблюдает за процессом коммуникации, </a:t>
            </a:r>
          </a:p>
          <a:p>
            <a:r>
              <a:rPr lang="ru-RU" dirty="0" smtClean="0">
                <a:latin typeface="Arial Black" pitchFamily="34" charset="0"/>
              </a:rPr>
              <a:t>раздавая  обучающимся жетоны зеленого (активный коммуникатор) </a:t>
            </a:r>
          </a:p>
          <a:p>
            <a:r>
              <a:rPr lang="ru-RU" dirty="0" smtClean="0">
                <a:latin typeface="Arial Black" pitchFamily="34" charset="0"/>
              </a:rPr>
              <a:t>и голубого (пассивный коммуникатор) цвета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2060848"/>
            <a:ext cx="852669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i="1" dirty="0" smtClean="0">
                <a:latin typeface="Arial Black" pitchFamily="34" charset="0"/>
              </a:rPr>
              <a:t>Участники:      </a:t>
            </a:r>
            <a:r>
              <a:rPr lang="ru-RU" dirty="0" smtClean="0">
                <a:latin typeface="Arial Black" pitchFamily="34" charset="0"/>
              </a:rPr>
              <a:t>обучающиеся 6-8 классов -до 60 человек</a:t>
            </a:r>
          </a:p>
          <a:p>
            <a:r>
              <a:rPr lang="ru-RU" dirty="0" smtClean="0">
                <a:latin typeface="Arial Black" pitchFamily="34" charset="0"/>
              </a:rPr>
              <a:t>                           учителя (</a:t>
            </a:r>
            <a:r>
              <a:rPr lang="ru-RU" dirty="0" err="1" smtClean="0">
                <a:latin typeface="Arial Black" pitchFamily="34" charset="0"/>
              </a:rPr>
              <a:t>тьюторы</a:t>
            </a:r>
            <a:r>
              <a:rPr lang="ru-RU" dirty="0" smtClean="0">
                <a:latin typeface="Arial Black" pitchFamily="34" charset="0"/>
              </a:rPr>
              <a:t>) - 10 человек</a:t>
            </a:r>
          </a:p>
          <a:p>
            <a:r>
              <a:rPr lang="ru-RU" dirty="0" smtClean="0">
                <a:latin typeface="Arial Black" pitchFamily="34" charset="0"/>
              </a:rPr>
              <a:t>                           ведущий</a:t>
            </a:r>
          </a:p>
          <a:p>
            <a:endParaRPr lang="ru-RU" dirty="0" smtClean="0">
              <a:latin typeface="Arial Black" pitchFamily="34" charset="0"/>
            </a:endParaRPr>
          </a:p>
          <a:p>
            <a:r>
              <a:rPr lang="ru-RU" sz="2000" i="1" dirty="0" smtClean="0">
                <a:latin typeface="Arial Black" pitchFamily="34" charset="0"/>
              </a:rPr>
              <a:t>Место:</a:t>
            </a:r>
            <a:r>
              <a:rPr lang="ru-RU" dirty="0" smtClean="0">
                <a:latin typeface="Arial Black" pitchFamily="34" charset="0"/>
              </a:rPr>
              <a:t>  пространство актового зала разделено на 10 секторов</a:t>
            </a:r>
          </a:p>
          <a:p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699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extBox 1"/>
          <p:cNvSpPr txBox="1"/>
          <p:nvPr/>
        </p:nvSpPr>
        <p:spPr>
          <a:xfrm>
            <a:off x="32210" y="620688"/>
            <a:ext cx="91117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ТЗ 1 для обучающихся</a:t>
            </a:r>
            <a:endParaRPr lang="ru-RU" sz="3200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628800"/>
            <a:ext cx="9183924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Arial Black" pitchFamily="34" charset="0"/>
              </a:rPr>
              <a:t>Определить профессию по картинке на желтом листе</a:t>
            </a:r>
          </a:p>
          <a:p>
            <a:pPr>
              <a:buFont typeface="Wingdings" pitchFamily="2" charset="2"/>
              <a:buChar char="Ø"/>
            </a:pPr>
            <a:endParaRPr lang="ru-RU" sz="2000" dirty="0" smtClean="0"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Arial Black" pitchFamily="34" charset="0"/>
              </a:rPr>
              <a:t>Договариваясь с ребятами, найти еще две картинки с</a:t>
            </a:r>
          </a:p>
          <a:p>
            <a:r>
              <a:rPr lang="ru-RU" sz="2000" dirty="0" smtClean="0">
                <a:latin typeface="Arial Black" pitchFamily="34" charset="0"/>
              </a:rPr>
              <a:t>   атрибутами данной профессии (на белом листе)</a:t>
            </a:r>
          </a:p>
          <a:p>
            <a:endParaRPr lang="ru-RU" sz="2000" dirty="0" smtClean="0"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Arial Black" pitchFamily="34" charset="0"/>
              </a:rPr>
              <a:t>Желтые картинки отдавать запрещается</a:t>
            </a:r>
          </a:p>
          <a:p>
            <a:pPr>
              <a:buFont typeface="Wingdings" pitchFamily="2" charset="2"/>
              <a:buChar char="Ø"/>
            </a:pPr>
            <a:endParaRPr lang="ru-RU" sz="2000" dirty="0" smtClean="0"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Arial Black" pitchFamily="34" charset="0"/>
              </a:rPr>
              <a:t>Картинки не должны повторяться (три разные, но имеющие</a:t>
            </a:r>
          </a:p>
          <a:p>
            <a:r>
              <a:rPr lang="ru-RU" sz="2000" dirty="0" smtClean="0">
                <a:latin typeface="Arial Black" pitchFamily="34" charset="0"/>
              </a:rPr>
              <a:t>   отношение к одной профессии)</a:t>
            </a:r>
          </a:p>
          <a:p>
            <a:endParaRPr lang="ru-RU" sz="2000" dirty="0" smtClean="0"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Arial Black" pitchFamily="34" charset="0"/>
              </a:rPr>
              <a:t>Время на выполнение задания – 10 минут</a:t>
            </a:r>
            <a:endParaRPr lang="ru-RU" sz="20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699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extBox 1"/>
          <p:cNvSpPr txBox="1"/>
          <p:nvPr/>
        </p:nvSpPr>
        <p:spPr>
          <a:xfrm>
            <a:off x="32210" y="620688"/>
            <a:ext cx="91117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ТЗ 2 для обучающихся</a:t>
            </a:r>
            <a:endParaRPr lang="ru-RU" sz="3200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628800"/>
            <a:ext cx="873187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000" dirty="0" smtClean="0"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Arial Black" pitchFamily="34" charset="0"/>
              </a:rPr>
              <a:t>Договариваясь с ребятами, найти еще две схожие с </a:t>
            </a:r>
          </a:p>
          <a:p>
            <a:r>
              <a:rPr lang="ru-RU" sz="2000" dirty="0" smtClean="0">
                <a:latin typeface="Arial Black" pitchFamily="34" charset="0"/>
              </a:rPr>
              <a:t>   Вашей профессии</a:t>
            </a:r>
          </a:p>
          <a:p>
            <a:endParaRPr lang="ru-RU" sz="2000" dirty="0" smtClean="0"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Arial Black" pitchFamily="34" charset="0"/>
              </a:rPr>
              <a:t>Образовать группу из трех человек</a:t>
            </a:r>
          </a:p>
          <a:p>
            <a:pPr>
              <a:buFont typeface="Wingdings" pitchFamily="2" charset="2"/>
              <a:buChar char="Ø"/>
            </a:pPr>
            <a:endParaRPr lang="ru-RU" sz="2000" dirty="0" smtClean="0"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Arial Black" pitchFamily="34" charset="0"/>
              </a:rPr>
              <a:t>Определить профессиональное направление или общий</a:t>
            </a:r>
          </a:p>
          <a:p>
            <a:r>
              <a:rPr lang="ru-RU" sz="2000" dirty="0" smtClean="0">
                <a:latin typeface="Arial Black" pitchFamily="34" charset="0"/>
              </a:rPr>
              <a:t>   признак, по которому вы объединились в группу</a:t>
            </a:r>
          </a:p>
          <a:p>
            <a:endParaRPr lang="ru-RU" sz="2000" dirty="0" smtClean="0"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Arial Black" pitchFamily="34" charset="0"/>
              </a:rPr>
              <a:t>Время на выполнение задания – 5 минут</a:t>
            </a:r>
            <a:endParaRPr lang="ru-RU" sz="20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7744" y="188640"/>
            <a:ext cx="4871847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Arial Black" pitchFamily="34" charset="0"/>
              </a:rPr>
              <a:t>Повар</a:t>
            </a:r>
          </a:p>
          <a:p>
            <a:endParaRPr lang="ru-RU" sz="4000" dirty="0" smtClean="0">
              <a:latin typeface="Arial Black" pitchFamily="34" charset="0"/>
            </a:endParaRPr>
          </a:p>
          <a:p>
            <a:r>
              <a:rPr lang="ru-RU" sz="4000" dirty="0" smtClean="0">
                <a:latin typeface="Arial Black" pitchFamily="34" charset="0"/>
              </a:rPr>
              <a:t>Официант</a:t>
            </a:r>
          </a:p>
          <a:p>
            <a:endParaRPr lang="ru-RU" sz="4000" dirty="0" smtClean="0">
              <a:latin typeface="Arial Black" pitchFamily="34" charset="0"/>
            </a:endParaRPr>
          </a:p>
          <a:p>
            <a:r>
              <a:rPr lang="ru-RU" sz="4000" dirty="0" smtClean="0">
                <a:latin typeface="Arial Black" pitchFamily="34" charset="0"/>
              </a:rPr>
              <a:t>Мойщик посуды</a:t>
            </a:r>
          </a:p>
          <a:p>
            <a:endParaRPr lang="ru-RU" sz="4000" dirty="0">
              <a:latin typeface="Arial Black" pitchFamily="34" charset="0"/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4211960" y="350100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39552" y="5157192"/>
            <a:ext cx="83776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rgbClr val="002060"/>
                </a:solidFill>
                <a:latin typeface="Arial Black" pitchFamily="34" charset="0"/>
              </a:rPr>
              <a:t>Общественное питание</a:t>
            </a:r>
            <a:endParaRPr lang="ru-RU" sz="4800" dirty="0">
              <a:solidFill>
                <a:srgbClr val="00206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699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0" y="620688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Рефлексивный диалог</a:t>
            </a:r>
          </a:p>
          <a:p>
            <a:pPr algn="ctr"/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в малых группах</a:t>
            </a:r>
          </a:p>
          <a:p>
            <a:pPr algn="ctr"/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«Виды коммуникативных задач»</a:t>
            </a:r>
            <a:endParaRPr lang="ru-RU" sz="3200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611560" y="4365104"/>
            <a:ext cx="7986482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ТЗ 3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Заполнить в индивидуальной карте сопровождения I этап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Решить мини-тест «Жизненные ситуации»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Оценить правильность выполнения мини-теста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204864"/>
            <a:ext cx="89644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Arial Black" pitchFamily="34" charset="0"/>
              </a:rPr>
              <a:t>В чем смысл игры? Что вам необходимо было сделать в ходе игры?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Arial Black" pitchFamily="34" charset="0"/>
              </a:rPr>
              <a:t>Как вы думаете, за что вы получали жетончики?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Arial Black" pitchFamily="34" charset="0"/>
              </a:rPr>
              <a:t>Почему Вы собрали именно эти иллюстрации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Arial Black" pitchFamily="34" charset="0"/>
              </a:rPr>
              <a:t>Что Вы делали, чтобы найти нужную карточку?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Arial Black" pitchFamily="34" charset="0"/>
              </a:rPr>
              <a:t> Необходимо ли в жизни умение решать коммуникативные задачи? Где и когда это требуется? В каких жизненных ситуациях?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699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827584" y="764704"/>
            <a:ext cx="782297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Выход к социальным партнерам</a:t>
            </a:r>
          </a:p>
          <a:p>
            <a:pPr algn="ctr"/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(моделирование ситуации)</a:t>
            </a:r>
            <a:endParaRPr lang="ru-RU" sz="3200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2390691"/>
            <a:ext cx="9144000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ТЗ 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 Black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Наблюдать за работой профессионала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Определить какие коммуникативные задачи и на каком этапе решал профессионал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699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0" y="620688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Рефлексивный диалог  по результатам наблюдений </a:t>
            </a:r>
          </a:p>
          <a:p>
            <a:pPr algn="ctr"/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за профессионалом</a:t>
            </a:r>
            <a:endParaRPr lang="ru-RU" sz="3200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623643" y="3213557"/>
            <a:ext cx="7896714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1.Какие коммуникативные задачи решал профессионал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?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2.На каком этапе работы он решал эти задачи? Аргументируйте свой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ответ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3.На сколько успешно решались эти задачи?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484</Words>
  <Application>Microsoft Office PowerPoint</Application>
  <PresentationFormat>Экран (4:3)</PresentationFormat>
  <Paragraphs>104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Любовь Ивановна</dc:creator>
  <cp:lastModifiedBy>Учитель</cp:lastModifiedBy>
  <cp:revision>15</cp:revision>
  <dcterms:created xsi:type="dcterms:W3CDTF">2018-01-11T20:10:10Z</dcterms:created>
  <dcterms:modified xsi:type="dcterms:W3CDTF">2018-11-28T08:01:09Z</dcterms:modified>
</cp:coreProperties>
</file>