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4" r:id="rId3"/>
    <p:sldId id="275" r:id="rId4"/>
    <p:sldId id="270" r:id="rId5"/>
    <p:sldId id="272" r:id="rId6"/>
    <p:sldId id="268" r:id="rId7"/>
    <p:sldId id="276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1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9D19-5B19-465F-B2B2-CFF0BD5D1B9A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FB89-BED9-4CAB-9245-1E3EF585D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9D19-5B19-465F-B2B2-CFF0BD5D1B9A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FB89-BED9-4CAB-9245-1E3EF585D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9D19-5B19-465F-B2B2-CFF0BD5D1B9A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FB89-BED9-4CAB-9245-1E3EF585D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9D19-5B19-465F-B2B2-CFF0BD5D1B9A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FB89-BED9-4CAB-9245-1E3EF585D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9D19-5B19-465F-B2B2-CFF0BD5D1B9A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FB89-BED9-4CAB-9245-1E3EF585D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9D19-5B19-465F-B2B2-CFF0BD5D1B9A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FB89-BED9-4CAB-9245-1E3EF585D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9D19-5B19-465F-B2B2-CFF0BD5D1B9A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FB89-BED9-4CAB-9245-1E3EF585D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9D19-5B19-465F-B2B2-CFF0BD5D1B9A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FB89-BED9-4CAB-9245-1E3EF585D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9D19-5B19-465F-B2B2-CFF0BD5D1B9A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FB89-BED9-4CAB-9245-1E3EF585D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9D19-5B19-465F-B2B2-CFF0BD5D1B9A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FB89-BED9-4CAB-9245-1E3EF585D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9D19-5B19-465F-B2B2-CFF0BD5D1B9A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FB89-BED9-4CAB-9245-1E3EF585D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99D19-5B19-465F-B2B2-CFF0BD5D1B9A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0FB89-BED9-4CAB-9245-1E3EF585D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998" y="0"/>
            <a:ext cx="91869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1628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Мастер-класс </a:t>
            </a:r>
          </a:p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«Тренинг по введению в реальность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коммуникативно-деятельностных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проб»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404664"/>
            <a:ext cx="916869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Региональная научно-практическая конференция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«Достижение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метапредметных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и  новых предметных умений ФГОС в основной школе: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из опыта работы краевых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апробационных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площадок»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4581128"/>
            <a:ext cx="4368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Авторский коллектив педагогов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МБОУ «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Карагайская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СОШ № 2»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6021288"/>
            <a:ext cx="1588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г.Пермь, 2018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9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54868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Вертушка «Участие в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микропробах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»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(по 10 минут – каждая)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2996952"/>
          <a:ext cx="7992887" cy="3016634"/>
        </p:xfrm>
        <a:graphic>
          <a:graphicData uri="http://schemas.openxmlformats.org/drawingml/2006/table">
            <a:tbl>
              <a:tblPr/>
              <a:tblGrid>
                <a:gridCol w="383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7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2012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083810" algn="l"/>
                        </a:tabLst>
                      </a:pPr>
                      <a:r>
                        <a:rPr lang="ru-RU" sz="1800" b="1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Микропроба</a:t>
                      </a: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083810" algn="l"/>
                        </a:tabLst>
                      </a:pPr>
                      <a:r>
                        <a:rPr lang="ru-RU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Максимальное кол-во баллов</a:t>
                      </a: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083810" algn="l"/>
                        </a:tabLst>
                      </a:pPr>
                      <a:r>
                        <a:rPr lang="ru-RU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Кол-во набранных баллов</a:t>
                      </a: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969895" algn="ctr"/>
                          <a:tab pos="5083810" algn="l"/>
                        </a:tabLst>
                      </a:pPr>
                      <a:r>
                        <a:rPr lang="ru-RU" sz="1800" b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1.Оказание </a:t>
                      </a:r>
                      <a:r>
                        <a:rPr lang="ru-RU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услуги</a:t>
                      </a: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083810" algn="l"/>
                        </a:tabLst>
                      </a:pPr>
                      <a:endParaRPr lang="ru-RU" sz="18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083810" algn="l"/>
                        </a:tabLst>
                      </a:pP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969895" algn="ctr"/>
                          <a:tab pos="5083810" algn="l"/>
                        </a:tabLst>
                      </a:pPr>
                      <a:r>
                        <a:rPr lang="ru-RU" sz="1800" b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2.Мотивация</a:t>
                      </a: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083810" algn="l"/>
                        </a:tabLst>
                      </a:pPr>
                      <a:endParaRPr lang="ru-RU" sz="18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083810" algn="l"/>
                        </a:tabLst>
                      </a:pP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969895" algn="ctr"/>
                          <a:tab pos="5083810" algn="l"/>
                        </a:tabLst>
                      </a:pPr>
                      <a:r>
                        <a:rPr lang="ru-RU" sz="1800" b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3.Диагностика</a:t>
                      </a: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083810" algn="l"/>
                        </a:tabLst>
                      </a:pPr>
                      <a:endParaRPr lang="ru-RU" sz="18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083810" algn="l"/>
                        </a:tabLst>
                      </a:pP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969895" algn="ctr"/>
                          <a:tab pos="5083810" algn="l"/>
                        </a:tabLst>
                      </a:pPr>
                      <a:r>
                        <a:rPr lang="ru-RU" sz="1800" b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4.Создание </a:t>
                      </a:r>
                      <a:r>
                        <a:rPr lang="ru-RU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образа</a:t>
                      </a: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083810" algn="l"/>
                        </a:tabLst>
                      </a:pPr>
                      <a:endParaRPr lang="ru-RU" sz="18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083810" algn="l"/>
                        </a:tabLst>
                      </a:pP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969895" algn="ctr"/>
                          <a:tab pos="5083810" algn="l"/>
                        </a:tabLst>
                      </a:pPr>
                      <a:r>
                        <a:rPr lang="ru-RU" sz="1800" b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5.Генерация </a:t>
                      </a:r>
                      <a:r>
                        <a:rPr lang="ru-RU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продукта</a:t>
                      </a: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083810" algn="l"/>
                        </a:tabLst>
                      </a:pP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083810" algn="l"/>
                        </a:tabLst>
                      </a:pPr>
                      <a:endParaRPr lang="ru-RU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412776"/>
            <a:ext cx="917751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ТЗ 5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Принять участие 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коммуникативно-деятельностных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микропробах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решая 5 коммуникативных задач. Каждый член группы не менее 1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раза должен принять активное участие в пробе (быть оценен)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9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95536" y="1556792"/>
            <a:ext cx="849694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ТЗ 6</a:t>
            </a:r>
          </a:p>
          <a:p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Arial Black" pitchFamily="34" charset="0"/>
              </a:rPr>
              <a:t> выбрать коммуникативную задачу для дальнейшей работы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Arial Black" pitchFamily="34" charset="0"/>
              </a:rPr>
              <a:t>высказать мнение и впечатление о прошедшем событии 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9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994357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программы 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введение в реальность  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коммуникативных задач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Задачи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: 1.Познакомить с видами коммуникативных задач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2.Формировать умение определять виды    коммуникативных задач, решаемых в разных профессиях и разных жизненных ситуациях 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3.Способствовать выбору коммуникативной задачи для дальнейшего образовательного маршрута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7667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Программа вводного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тьюториала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«Коммуникативные начала»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9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76470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Образовательная практика «Определи профессию»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717032"/>
            <a:ext cx="935865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ru-RU" dirty="0" smtClean="0">
              <a:latin typeface="Arial Black" pitchFamily="34" charset="0"/>
            </a:endParaRP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ТЗ для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тьютора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 Black" pitchFamily="34" charset="0"/>
              </a:rPr>
              <a:t>В каждом секторе </a:t>
            </a:r>
            <a:r>
              <a:rPr lang="ru-RU" dirty="0" err="1" smtClean="0">
                <a:latin typeface="Arial Black" pitchFamily="34" charset="0"/>
              </a:rPr>
              <a:t>тьютор</a:t>
            </a:r>
            <a:r>
              <a:rPr lang="ru-RU" dirty="0" smtClean="0">
                <a:latin typeface="Arial Black" pitchFamily="34" charset="0"/>
              </a:rPr>
              <a:t> наблюдает за процессом коммуникации, </a:t>
            </a:r>
          </a:p>
          <a:p>
            <a:r>
              <a:rPr lang="ru-RU" dirty="0" smtClean="0">
                <a:latin typeface="Arial Black" pitchFamily="34" charset="0"/>
              </a:rPr>
              <a:t>раздавая  обучающимся жетоны зеленого (активный коммуникатор) </a:t>
            </a:r>
          </a:p>
          <a:p>
            <a:r>
              <a:rPr lang="ru-RU" dirty="0" smtClean="0">
                <a:latin typeface="Arial Black" pitchFamily="34" charset="0"/>
              </a:rPr>
              <a:t>и голубого (пассивный коммуникатор) цвета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060848"/>
            <a:ext cx="852669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Arial Black" pitchFamily="34" charset="0"/>
              </a:rPr>
              <a:t>Участники:      </a:t>
            </a:r>
            <a:r>
              <a:rPr lang="ru-RU" dirty="0" smtClean="0">
                <a:latin typeface="Arial Black" pitchFamily="34" charset="0"/>
              </a:rPr>
              <a:t>обучающиеся 6-8 классов -до 60 человек</a:t>
            </a:r>
          </a:p>
          <a:p>
            <a:r>
              <a:rPr lang="ru-RU" dirty="0" smtClean="0">
                <a:latin typeface="Arial Black" pitchFamily="34" charset="0"/>
              </a:rPr>
              <a:t>                           учителя (</a:t>
            </a:r>
            <a:r>
              <a:rPr lang="ru-RU" dirty="0" err="1" smtClean="0">
                <a:latin typeface="Arial Black" pitchFamily="34" charset="0"/>
              </a:rPr>
              <a:t>тьюторы</a:t>
            </a:r>
            <a:r>
              <a:rPr lang="ru-RU" dirty="0" smtClean="0">
                <a:latin typeface="Arial Black" pitchFamily="34" charset="0"/>
              </a:rPr>
              <a:t>) - 10 человек</a:t>
            </a:r>
          </a:p>
          <a:p>
            <a:r>
              <a:rPr lang="ru-RU" dirty="0" smtClean="0">
                <a:latin typeface="Arial Black" pitchFamily="34" charset="0"/>
              </a:rPr>
              <a:t>                           ведущий</a:t>
            </a: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sz="2000" i="1" dirty="0" smtClean="0">
                <a:latin typeface="Arial Black" pitchFamily="34" charset="0"/>
              </a:rPr>
              <a:t>Место:</a:t>
            </a:r>
            <a:r>
              <a:rPr lang="ru-RU" dirty="0" smtClean="0">
                <a:latin typeface="Arial Black" pitchFamily="34" charset="0"/>
              </a:rPr>
              <a:t>  пространство актового зала разделено на 10 секторов</a:t>
            </a:r>
          </a:p>
          <a:p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9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32210" y="620688"/>
            <a:ext cx="9111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ТЗ 1 для обучающихся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628800"/>
            <a:ext cx="918392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Black" pitchFamily="34" charset="0"/>
              </a:rPr>
              <a:t>Определить профессию по картинке на желтом листе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Black" pitchFamily="34" charset="0"/>
              </a:rPr>
              <a:t>Договариваясь с ребятами, найти еще две картинки с</a:t>
            </a:r>
          </a:p>
          <a:p>
            <a:r>
              <a:rPr lang="ru-RU" sz="2000" dirty="0" smtClean="0">
                <a:latin typeface="Arial Black" pitchFamily="34" charset="0"/>
              </a:rPr>
              <a:t>   атрибутами данной профессии (на белом листе)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Black" pitchFamily="34" charset="0"/>
              </a:rPr>
              <a:t>Желтые картинки отдавать запрещается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Black" pitchFamily="34" charset="0"/>
              </a:rPr>
              <a:t>Картинки не должны повторяться (три разные, но имеющие</a:t>
            </a:r>
          </a:p>
          <a:p>
            <a:r>
              <a:rPr lang="ru-RU" sz="2000" dirty="0" smtClean="0">
                <a:latin typeface="Arial Black" pitchFamily="34" charset="0"/>
              </a:rPr>
              <a:t>   отношение к одной профессии)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Black" pitchFamily="34" charset="0"/>
              </a:rPr>
              <a:t>Время на выполнение задания – 10 минут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9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32210" y="620688"/>
            <a:ext cx="9111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ТЗ 2 для обучающихся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628800"/>
            <a:ext cx="873187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Black" pitchFamily="34" charset="0"/>
              </a:rPr>
              <a:t>Договариваясь с ребятами, найти еще две схожие с </a:t>
            </a:r>
          </a:p>
          <a:p>
            <a:r>
              <a:rPr lang="ru-RU" sz="2000" dirty="0" smtClean="0">
                <a:latin typeface="Arial Black" pitchFamily="34" charset="0"/>
              </a:rPr>
              <a:t>   Вашей профессии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Black" pitchFamily="34" charset="0"/>
              </a:rPr>
              <a:t>Образовать группу из трех человек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Black" pitchFamily="34" charset="0"/>
              </a:rPr>
              <a:t>Определить профессиональное направление или общий</a:t>
            </a:r>
          </a:p>
          <a:p>
            <a:r>
              <a:rPr lang="ru-RU" sz="2000" dirty="0" smtClean="0">
                <a:latin typeface="Arial Black" pitchFamily="34" charset="0"/>
              </a:rPr>
              <a:t>   признак, по которому вы объединились в группу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Black" pitchFamily="34" charset="0"/>
              </a:rPr>
              <a:t>Время на выполнение задания – 5 минут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88640"/>
            <a:ext cx="487184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Повар</a:t>
            </a:r>
          </a:p>
          <a:p>
            <a:endParaRPr lang="ru-RU" sz="4000" dirty="0" smtClean="0">
              <a:latin typeface="Arial Black" pitchFamily="34" charset="0"/>
            </a:endParaRPr>
          </a:p>
          <a:p>
            <a:r>
              <a:rPr lang="ru-RU" sz="4000" dirty="0" smtClean="0">
                <a:latin typeface="Arial Black" pitchFamily="34" charset="0"/>
              </a:rPr>
              <a:t>Официант</a:t>
            </a:r>
          </a:p>
          <a:p>
            <a:endParaRPr lang="ru-RU" sz="4000" dirty="0" smtClean="0">
              <a:latin typeface="Arial Black" pitchFamily="34" charset="0"/>
            </a:endParaRPr>
          </a:p>
          <a:p>
            <a:r>
              <a:rPr lang="ru-RU" sz="4000" dirty="0" smtClean="0">
                <a:latin typeface="Arial Black" pitchFamily="34" charset="0"/>
              </a:rPr>
              <a:t>Мойщик посуды</a:t>
            </a:r>
          </a:p>
          <a:p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211960" y="35010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5157192"/>
            <a:ext cx="8377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Общественное питание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9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62068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Рефлексивный диалог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в малых группах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«Виды коммуникативных задач»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11560" y="4365104"/>
            <a:ext cx="798648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ТЗ 3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Заполнить в индивидуальной карте сопровождения I этап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Решить мини-тест «Жизненные ситуации»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Оценить правильность выполнения мини-теста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04864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 Black" pitchFamily="34" charset="0"/>
              </a:rPr>
              <a:t>В чем смысл игры? Что вам необходимо было сделать в ходе игры?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 Black" pitchFamily="34" charset="0"/>
              </a:rPr>
              <a:t>Как вы думаете, за что вы получали жетончики?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 Black" pitchFamily="34" charset="0"/>
              </a:rPr>
              <a:t>Почему Вы собрали именно эти иллюстрации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 Black" pitchFamily="34" charset="0"/>
              </a:rPr>
              <a:t>Что Вы делали, чтобы найти нужную карточку?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 Black" pitchFamily="34" charset="0"/>
              </a:rPr>
              <a:t> Необходимо ли в жизни умение решать коммуникативные задачи? Где и когда это требуется? В каких жизненных ситуациях?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9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827584" y="764704"/>
            <a:ext cx="78229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Выход к социальным партнерам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(моделирование ситуации)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390691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ТЗ 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Наблюдать за работой профессионала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Определить какие коммуникативные задачи и на каком этапе решал профессионал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9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62068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Рефлексивный диалог  по результатам наблюдений 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за профессионалом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23643" y="3213557"/>
            <a:ext cx="78967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1.Какие коммуникативные задачи решал профессионал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2.На каком этапе работы он решал эти задачи? Аргументируйте свой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ответ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3.На сколько успешно решались эти задачи?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484</Words>
  <Application>Microsoft Office PowerPoint</Application>
  <PresentationFormat>Экран (4:3)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 Ивановна</dc:creator>
  <cp:lastModifiedBy>Учитель</cp:lastModifiedBy>
  <cp:revision>15</cp:revision>
  <dcterms:created xsi:type="dcterms:W3CDTF">2018-01-11T20:10:10Z</dcterms:created>
  <dcterms:modified xsi:type="dcterms:W3CDTF">2018-11-28T08:01:09Z</dcterms:modified>
</cp:coreProperties>
</file>